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3"/>
  </p:sldMasterIdLst>
  <p:notesMasterIdLst>
    <p:notesMasterId r:id="rId5"/>
  </p:notesMasterIdLst>
  <p:sldIdLst>
    <p:sldId id="608" r:id="rId4"/>
    <p:sldId id="597" r:id="rId6"/>
    <p:sldId id="682" r:id="rId7"/>
    <p:sldId id="683" r:id="rId8"/>
    <p:sldId id="685" r:id="rId9"/>
    <p:sldId id="687" r:id="rId10"/>
    <p:sldId id="684" r:id="rId11"/>
    <p:sldId id="688" r:id="rId12"/>
    <p:sldId id="611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 panose="02010600030101010101" charset="-122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 panose="02010600030101010101" charset="-122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 panose="02010600030101010101" charset="-122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 panose="02010600030101010101" charset="-122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 panose="02010600030101010101" charset="-122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 panose="02010600030101010101" charset="-122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 panose="02010600030101010101" charset="-122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 panose="02010600030101010101" charset="-122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 panose="02010600030101010101" charset="-122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任立位" initials="r" lastIdx="1" clrIdx="0"/>
  <p:cmAuthor id="2001" name="骆倩怡_Znauj26B" initials="authorId_382814100" lastIdx="0" clrIdx="0"/>
  <p:cmAuthor id="1" name="fangyi" initials="fy" lastIdx="1" clrIdx="0"/>
  <p:cmAuthor id="2" name="天擎 黄" initials="天" lastIdx="92" clrIdx="0"/>
  <p:cmAuthor id="3" name="Microsoft Office 用户" initials="M" lastIdx="0" clrIdx="1"/>
  <p:cmAuthor id="4" name="ffwu" initials="f" lastIdx="0" clrIdx="0"/>
  <p:cmAuthor id="5" name="TT" initials="T" lastIdx="1" clrIdx="3"/>
  <p:cmAuthor id="6" name="dszhang" initials="d" lastIdx="1" clrIdx="4"/>
  <p:cmAuthor id="7" name="Asher Young" initials="AY [7]" lastIdx="1" clrIdx="6"/>
  <p:cmAuthor id="8" name="卢佳" initials="卢" lastIdx="3" clrIdx="7"/>
  <p:cmAuthor id="9" name="zhangkejun" initials="z" lastIdx="1" clrIdx="8"/>
  <p:cmAuthor id="10" name="WendyZhang" initials="W" lastIdx="1" clrIdx="9"/>
  <p:cmAuthor id="11" name="xiaohong" initials="x" lastIdx="1" clrIdx="10"/>
  <p:cmAuthor id="12" name="emma" initials="g" lastIdx="1" clrIdx="11"/>
  <p:cmAuthor id="13" name="尚志华" initials="尚" lastIdx="1" clrIdx="12"/>
  <p:cmAuthor id="14" name="Sandra" initials="S" lastIdx="1" clrIdx="13"/>
  <p:cmAuthor id="15" name="UMS" initials="U" lastIdx="1" clrIdx="14"/>
  <p:cmAuthor id="75" name="作者" initials="A" lastIdx="0" clrIdx="24"/>
  <p:cmAuthor id="17" name="兰依莉" initials="兰" lastIdx="1" clrIdx="16"/>
  <p:cmAuthor id="76" name="yangbo29" initials="y" lastIdx="1" clrIdx="2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7" autoAdjust="0"/>
    <p:restoredTop sz="94648"/>
  </p:normalViewPr>
  <p:slideViewPr>
    <p:cSldViewPr snapToGrid="0">
      <p:cViewPr varScale="1">
        <p:scale>
          <a:sx n="152" d="100"/>
          <a:sy n="152" d="100"/>
        </p:scale>
        <p:origin x="4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等线" panose="02010600030101010101" charset="-122"/>
      </a:defRPr>
    </a:lvl1pPr>
    <a:lvl2pPr indent="228600" latinLnBrk="0">
      <a:defRPr sz="1200">
        <a:latin typeface="+mj-lt"/>
        <a:ea typeface="+mj-ea"/>
        <a:cs typeface="+mj-cs"/>
        <a:sym typeface="等线" panose="02010600030101010101" charset="-122"/>
      </a:defRPr>
    </a:lvl2pPr>
    <a:lvl3pPr indent="457200" latinLnBrk="0">
      <a:defRPr sz="1200">
        <a:latin typeface="+mj-lt"/>
        <a:ea typeface="+mj-ea"/>
        <a:cs typeface="+mj-cs"/>
        <a:sym typeface="等线" panose="02010600030101010101" charset="-122"/>
      </a:defRPr>
    </a:lvl3pPr>
    <a:lvl4pPr indent="685800" latinLnBrk="0">
      <a:defRPr sz="1200">
        <a:latin typeface="+mj-lt"/>
        <a:ea typeface="+mj-ea"/>
        <a:cs typeface="+mj-cs"/>
        <a:sym typeface="等线" panose="02010600030101010101" charset="-122"/>
      </a:defRPr>
    </a:lvl4pPr>
    <a:lvl5pPr indent="914400" latinLnBrk="0">
      <a:defRPr sz="1200">
        <a:latin typeface="+mj-lt"/>
        <a:ea typeface="+mj-ea"/>
        <a:cs typeface="+mj-cs"/>
        <a:sym typeface="等线" panose="02010600030101010101" charset="-122"/>
      </a:defRPr>
    </a:lvl5pPr>
    <a:lvl6pPr indent="1143000" latinLnBrk="0">
      <a:defRPr sz="1200">
        <a:latin typeface="+mj-lt"/>
        <a:ea typeface="+mj-ea"/>
        <a:cs typeface="+mj-cs"/>
        <a:sym typeface="等线" panose="02010600030101010101" charset="-122"/>
      </a:defRPr>
    </a:lvl6pPr>
    <a:lvl7pPr indent="1371600" latinLnBrk="0">
      <a:defRPr sz="1200">
        <a:latin typeface="+mj-lt"/>
        <a:ea typeface="+mj-ea"/>
        <a:cs typeface="+mj-cs"/>
        <a:sym typeface="等线" panose="02010600030101010101" charset="-122"/>
      </a:defRPr>
    </a:lvl7pPr>
    <a:lvl8pPr indent="1600200" latinLnBrk="0">
      <a:defRPr sz="1200">
        <a:latin typeface="+mj-lt"/>
        <a:ea typeface="+mj-ea"/>
        <a:cs typeface="+mj-cs"/>
        <a:sym typeface="等线" panose="02010600030101010101" charset="-122"/>
      </a:defRPr>
    </a:lvl8pPr>
    <a:lvl9pPr indent="1828800" latinLnBrk="0">
      <a:defRPr sz="1200">
        <a:latin typeface="+mj-lt"/>
        <a:ea typeface="+mj-ea"/>
        <a:cs typeface="+mj-cs"/>
        <a:sym typeface="等线" panose="02010600030101010101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7A254-A932-E047-A238-44F6BA02768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669882" y="23088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/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69925" y="3565525"/>
            <a:ext cx="10852150" cy="801370"/>
          </a:xfrm>
        </p:spPr>
        <p:txBody>
          <a:bodyPr lIns="101600" tIns="38100" rIns="76200" bIns="38100" anchor="ctr" anchorCtr="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21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2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30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正文级别 1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9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4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8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正文级别 1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49" name="文本占位符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/>
        </p:txBody>
      </p:sp>
      <p:sp>
        <p:nvSpPr>
          <p:cNvPr id="5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标题文本</a:t>
            </a:r>
          </a:p>
        </p:txBody>
      </p:sp>
      <p:sp>
        <p:nvSpPr>
          <p:cNvPr id="65" name="正文级别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185" indent="-260985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正文级别 1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66" name="文本占位符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6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标题文本</a:t>
            </a:r>
          </a:p>
        </p:txBody>
      </p:sp>
      <p:sp>
        <p:nvSpPr>
          <p:cNvPr id="75" name="图片占位符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/>
        </p:txBody>
      </p:sp>
      <p:sp>
        <p:nvSpPr>
          <p:cNvPr id="76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正文级别 1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77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标题文本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1200"/>
            </a:lvl1pPr>
          </a:lstStyle>
          <a:p>
            <a:r>
              <a:t>标题文本</a:t>
            </a:r>
          </a:p>
        </p:txBody>
      </p:sp>
      <p:sp>
        <p:nvSpPr>
          <p:cNvPr id="92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5200"/>
            </a:lvl1pPr>
            <a:lvl2pPr marL="685800" indent="-228600">
              <a:defRPr sz="5200"/>
            </a:lvl2pPr>
            <a:lvl3pPr marL="1143000" indent="-228600">
              <a:defRPr sz="5200"/>
            </a:lvl3pPr>
            <a:lvl4pPr marL="1600200" indent="-228600">
              <a:defRPr sz="5200"/>
            </a:lvl4pPr>
            <a:lvl5pPr marL="2057400" indent="-228600">
              <a:defRPr sz="5200"/>
            </a:lvl5pPr>
          </a:lstStyle>
          <a:p>
            <a:r>
              <a:t>正文级别 1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pic>
        <p:nvPicPr>
          <p:cNvPr id="93" name="图片 3" descr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8540" y="76200"/>
            <a:ext cx="2152017" cy="58229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9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8463946" y="6221731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19465" y="6526213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图片 2" descr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213" y="6124575"/>
            <a:ext cx="1298576" cy="3556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9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434491" y="381552"/>
            <a:ext cx="4654344" cy="241301"/>
          </a:xfrm>
          <a:prstGeom prst="rect">
            <a:avLst/>
          </a:prstGeom>
        </p:spPr>
        <p:txBody>
          <a:bodyPr/>
          <a:lstStyle>
            <a:lvl1pPr>
              <a:defRPr sz="1600" b="1">
                <a:latin typeface="Microsoft YaHei UI" panose="020B0503020204020204" charset="-122"/>
                <a:ea typeface="Microsoft YaHei UI" panose="020B0503020204020204" charset="-122"/>
                <a:cs typeface="Microsoft YaHei UI" panose="020B0503020204020204" charset="-122"/>
                <a:sym typeface="Microsoft YaHei UI" panose="020B0503020204020204" charset="-122"/>
              </a:defRPr>
            </a:lvl1pPr>
          </a:lstStyle>
          <a:p>
            <a:r>
              <a:t>标题文本</a:t>
            </a:r>
          </a:p>
        </p:txBody>
      </p:sp>
      <p:sp>
        <p:nvSpPr>
          <p:cNvPr id="110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4491" y="689112"/>
            <a:ext cx="4667596" cy="278296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Microsoft YaHei UI" panose="020B0503020204020204" charset="-122"/>
                <a:ea typeface="Microsoft YaHei UI" panose="020B0503020204020204" charset="-122"/>
                <a:cs typeface="Microsoft YaHei UI" panose="020B0503020204020204" charset="-122"/>
                <a:sym typeface="Microsoft YaHei UI" panose="020B0503020204020204" charset="-122"/>
              </a:defRPr>
            </a:lvl1pPr>
            <a:lvl2pPr marL="609600" indent="-152400">
              <a:defRPr sz="1600">
                <a:latin typeface="Microsoft YaHei UI" panose="020B0503020204020204" charset="-122"/>
                <a:ea typeface="Microsoft YaHei UI" panose="020B0503020204020204" charset="-122"/>
                <a:cs typeface="Microsoft YaHei UI" panose="020B0503020204020204" charset="-122"/>
                <a:sym typeface="Microsoft YaHei UI" panose="020B0503020204020204" charset="-122"/>
              </a:defRPr>
            </a:lvl2pPr>
            <a:lvl3pPr marL="1097280" indent="-182880">
              <a:defRPr sz="1600">
                <a:latin typeface="Microsoft YaHei UI" panose="020B0503020204020204" charset="-122"/>
                <a:ea typeface="Microsoft YaHei UI" panose="020B0503020204020204" charset="-122"/>
                <a:cs typeface="Microsoft YaHei UI" panose="020B0503020204020204" charset="-122"/>
                <a:sym typeface="Microsoft YaHei UI" panose="020B0503020204020204" charset="-122"/>
              </a:defRPr>
            </a:lvl3pPr>
            <a:lvl4pPr marL="1574800" indent="-203200">
              <a:defRPr sz="1600">
                <a:latin typeface="Microsoft YaHei UI" panose="020B0503020204020204" charset="-122"/>
                <a:ea typeface="Microsoft YaHei UI" panose="020B0503020204020204" charset="-122"/>
                <a:cs typeface="Microsoft YaHei UI" panose="020B0503020204020204" charset="-122"/>
                <a:sym typeface="Microsoft YaHei UI" panose="020B0503020204020204" charset="-122"/>
              </a:defRPr>
            </a:lvl4pPr>
            <a:lvl5pPr marL="2032000" indent="-203200">
              <a:defRPr sz="1600">
                <a:latin typeface="Microsoft YaHei UI" panose="020B0503020204020204" charset="-122"/>
                <a:ea typeface="Microsoft YaHei UI" panose="020B0503020204020204" charset="-122"/>
                <a:cs typeface="Microsoft YaHei UI" panose="020B0503020204020204" charset="-122"/>
                <a:sym typeface="Microsoft YaHei UI" panose="020B0503020204020204" charset="-122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1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76250" y="6359524"/>
            <a:ext cx="127001" cy="127001"/>
          </a:xfrm>
          <a:prstGeom prst="rect">
            <a:avLst/>
          </a:prstGeom>
        </p:spPr>
        <p:txBody>
          <a:bodyPr lIns="0" tIns="0" rIns="0" bIns="0"/>
          <a:lstStyle>
            <a:lvl1pPr>
              <a:defRPr sz="700">
                <a:solidFill>
                  <a:srgbClr val="A7A7A7"/>
                </a:solidFill>
                <a:latin typeface="Microsoft YaHei UI" panose="020B0503020204020204" charset="-122"/>
                <a:ea typeface="Microsoft YaHei UI" panose="020B0503020204020204" charset="-122"/>
                <a:cs typeface="Microsoft YaHei UI" panose="020B0503020204020204" charset="-122"/>
                <a:sym typeface="Microsoft YaHei UI" panose="020B0503020204020204" charset="-122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单击此处编辑正文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 Slide 1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421239" y="2843419"/>
            <a:ext cx="3433007" cy="27084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accent4"/>
                </a:solidFill>
                <a:latin typeface="Microsoft YaHei UI" panose="020B0503020204020204" charset="-122"/>
                <a:ea typeface="Microsoft YaHei UI" panose="020B0503020204020204" charset="-122"/>
                <a:cs typeface="Microsoft YaHei UI" panose="020B0503020204020204" charset="-122"/>
                <a:sym typeface="Microsoft YaHei UI" panose="020B0503020204020204" charset="-122"/>
              </a:defRPr>
            </a:lvl1pPr>
          </a:lstStyle>
          <a:p>
            <a:r>
              <a:t>标题文本</a:t>
            </a:r>
          </a:p>
        </p:txBody>
      </p:sp>
      <p:sp>
        <p:nvSpPr>
          <p:cNvPr id="119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4559722" y="368300"/>
            <a:ext cx="7224291" cy="6121400"/>
          </a:xfrm>
          <a:prstGeom prst="rect">
            <a:avLst/>
          </a:prstGeom>
        </p:spPr>
        <p:txBody>
          <a:bodyPr/>
          <a:lstStyle>
            <a:lvl1pPr>
              <a:defRPr b="1">
                <a:latin typeface="Microsoft YaHei UI" panose="020B0503020204020204" charset="-122"/>
                <a:ea typeface="Microsoft YaHei UI" panose="020B0503020204020204" charset="-122"/>
                <a:cs typeface="Microsoft YaHei UI" panose="020B0503020204020204" charset="-122"/>
                <a:sym typeface="Microsoft YaHei UI" panose="020B0503020204020204" charset="-122"/>
              </a:defRPr>
            </a:lvl1pPr>
            <a:lvl2pPr>
              <a:defRPr b="1">
                <a:latin typeface="Microsoft YaHei UI" panose="020B0503020204020204" charset="-122"/>
                <a:ea typeface="Microsoft YaHei UI" panose="020B0503020204020204" charset="-122"/>
                <a:cs typeface="Microsoft YaHei UI" panose="020B0503020204020204" charset="-122"/>
                <a:sym typeface="Microsoft YaHei UI" panose="020B0503020204020204" charset="-122"/>
              </a:defRPr>
            </a:lvl2pPr>
            <a:lvl3pPr>
              <a:defRPr b="1">
                <a:latin typeface="Microsoft YaHei UI" panose="020B0503020204020204" charset="-122"/>
                <a:ea typeface="Microsoft YaHei UI" panose="020B0503020204020204" charset="-122"/>
                <a:cs typeface="Microsoft YaHei UI" panose="020B0503020204020204" charset="-122"/>
                <a:sym typeface="Microsoft YaHei UI" panose="020B0503020204020204" charset="-122"/>
              </a:defRPr>
            </a:lvl3pPr>
            <a:lvl4pPr marL="460375" indent="-460375">
              <a:defRPr b="1">
                <a:latin typeface="Microsoft YaHei UI" panose="020B0503020204020204" charset="-122"/>
                <a:ea typeface="Microsoft YaHei UI" panose="020B0503020204020204" charset="-122"/>
                <a:cs typeface="Microsoft YaHei UI" panose="020B0503020204020204" charset="-122"/>
                <a:sym typeface="Microsoft YaHei UI" panose="020B0503020204020204" charset="-122"/>
              </a:defRPr>
            </a:lvl4pPr>
            <a:lvl5pPr marL="665480" indent="-460375">
              <a:defRPr b="1">
                <a:latin typeface="Microsoft YaHei UI" panose="020B0503020204020204" charset="-122"/>
                <a:ea typeface="Microsoft YaHei UI" panose="020B0503020204020204" charset="-122"/>
                <a:cs typeface="Microsoft YaHei UI" panose="020B0503020204020204" charset="-122"/>
                <a:sym typeface="Microsoft YaHei UI" panose="020B0503020204020204" charset="-122"/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20" name="文本占位符 2"/>
          <p:cNvSpPr>
            <a:spLocks noGrp="1"/>
          </p:cNvSpPr>
          <p:nvPr>
            <p:ph type="body" sz="quarter" idx="21"/>
          </p:nvPr>
        </p:nvSpPr>
        <p:spPr>
          <a:xfrm>
            <a:off x="431770" y="3442251"/>
            <a:ext cx="3331847" cy="2698777"/>
          </a:xfrm>
          <a:prstGeom prst="rect">
            <a:avLst/>
          </a:prstGeom>
        </p:spPr>
        <p:txBody>
          <a:bodyPr/>
          <a:lstStyle/>
          <a:p>
            <a:pPr>
              <a:defRPr sz="1100">
                <a:solidFill>
                  <a:srgbClr val="D9D9D9"/>
                </a:solidFill>
                <a:latin typeface="Microsoft YaHei UI" panose="020B0503020204020204" charset="-122"/>
                <a:ea typeface="Microsoft YaHei UI" panose="020B0503020204020204" charset="-122"/>
                <a:cs typeface="Microsoft YaHei UI" panose="020B0503020204020204" charset="-122"/>
                <a:sym typeface="Microsoft YaHei UI" panose="020B0503020204020204" charset="-122"/>
              </a:defRPr>
            </a:pPr>
          </a:p>
        </p:txBody>
      </p:sp>
      <p:pic>
        <p:nvPicPr>
          <p:cNvPr id="121" name="图片 2" descr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2876" y="6125142"/>
            <a:ext cx="1298301" cy="3543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150778" y="6442393"/>
            <a:ext cx="203023" cy="193039"/>
          </a:xfrm>
          <a:prstGeom prst="rect">
            <a:avLst/>
          </a:prstGeom>
        </p:spPr>
        <p:txBody>
          <a:bodyPr/>
          <a:lstStyle>
            <a:lvl1pPr>
              <a:defRPr sz="700">
                <a:latin typeface="Microsoft YaHei UI" panose="020B0503020204020204" charset="-122"/>
                <a:ea typeface="Microsoft YaHei UI" panose="020B0503020204020204" charset="-122"/>
                <a:cs typeface="Microsoft YaHei UI" panose="020B0503020204020204" charset="-122"/>
                <a:sym typeface="Microsoft YaHei UI" panose="020B0503020204020204" charset="-122"/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矩形 6"/>
          <p:cNvSpPr/>
          <p:nvPr/>
        </p:nvSpPr>
        <p:spPr>
          <a:xfrm flipV="1">
            <a:off x="8966200" y="6528231"/>
            <a:ext cx="2880000" cy="36001"/>
          </a:xfrm>
          <a:prstGeom prst="rect">
            <a:avLst/>
          </a:prstGeom>
          <a:solidFill>
            <a:srgbClr val="00007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0" name="矩形 1"/>
          <p:cNvSpPr/>
          <p:nvPr/>
        </p:nvSpPr>
        <p:spPr>
          <a:xfrm>
            <a:off x="431800" y="330197"/>
            <a:ext cx="540000" cy="288001"/>
          </a:xfrm>
          <a:prstGeom prst="rect">
            <a:avLst/>
          </a:prstGeom>
          <a:solidFill>
            <a:srgbClr val="0033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1" name="矩形 2"/>
          <p:cNvSpPr/>
          <p:nvPr/>
        </p:nvSpPr>
        <p:spPr>
          <a:xfrm>
            <a:off x="431800" y="671197"/>
            <a:ext cx="540000" cy="180001"/>
          </a:xfrm>
          <a:prstGeom prst="rect">
            <a:avLst/>
          </a:prstGeom>
          <a:solidFill>
            <a:srgbClr val="0033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2" name="矩形 9"/>
          <p:cNvSpPr/>
          <p:nvPr/>
        </p:nvSpPr>
        <p:spPr>
          <a:xfrm>
            <a:off x="431800" y="904195"/>
            <a:ext cx="540000" cy="72001"/>
          </a:xfrm>
          <a:prstGeom prst="rect">
            <a:avLst/>
          </a:prstGeom>
          <a:solidFill>
            <a:srgbClr val="0033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133" name="图片 10" descr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300" y="330200"/>
            <a:ext cx="1933575" cy="64770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71055" y="6356350"/>
            <a:ext cx="2743200" cy="365125"/>
          </a:xfrm>
        </p:spPr>
        <p:txBody>
          <a:bodyPr/>
          <a:lstStyle>
            <a:lvl1pPr>
              <a:defRPr b="0" i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48863F6-FAE6-4D62-B3D6-EB54DEAF159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9074726" y="6356350"/>
            <a:ext cx="2743200" cy="365125"/>
          </a:xfrm>
        </p:spPr>
        <p:txBody>
          <a:bodyPr/>
          <a:lstStyle>
            <a:lvl1pPr>
              <a:defRPr b="0" i="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D294666-FF5C-465E-83B0-7E1B4BCB8C4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/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 userDrawn="1"/>
        </p:nvSpPr>
        <p:spPr>
          <a:xfrm>
            <a:off x="0" y="62403"/>
            <a:ext cx="12037887" cy="6795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 userDrawn="1"/>
        </p:nvSpPr>
        <p:spPr>
          <a:xfrm>
            <a:off x="9407828" y="61938"/>
            <a:ext cx="2428875" cy="706120"/>
          </a:xfrm>
          <a:custGeom>
            <a:avLst/>
            <a:gdLst/>
            <a:ahLst/>
            <a:cxnLst/>
            <a:rect l="l" t="t" r="r" b="b"/>
            <a:pathLst>
              <a:path w="2428875" h="706120">
                <a:moveTo>
                  <a:pt x="0" y="705561"/>
                </a:moveTo>
                <a:lnTo>
                  <a:pt x="2428316" y="705561"/>
                </a:lnTo>
                <a:lnTo>
                  <a:pt x="2428316" y="0"/>
                </a:lnTo>
                <a:lnTo>
                  <a:pt x="0" y="0"/>
                </a:lnTo>
                <a:lnTo>
                  <a:pt x="0" y="7055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24549"/>
                </a:solidFill>
                <a:latin typeface="Microsoft YaHei UI" panose="020B0503020204020204" charset="-122"/>
                <a:cs typeface="Microsoft YaHei UI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  <p:pic>
        <p:nvPicPr>
          <p:cNvPr id="6" name="图片 217" descr="微信图片_2022081720100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7605" y="252730"/>
            <a:ext cx="1936750" cy="526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1600000">
            <a:off x="9857613" y="136779"/>
            <a:ext cx="1863851" cy="504443"/>
          </a:xfrm>
          <a:prstGeom prst="rect">
            <a:avLst/>
          </a:prstGeom>
        </p:spPr>
      </p:pic>
      <p:sp>
        <p:nvSpPr>
          <p:cNvPr id="54" name="path 54"/>
          <p:cNvSpPr/>
          <p:nvPr userDrawn="1"/>
        </p:nvSpPr>
        <p:spPr>
          <a:xfrm flipV="1">
            <a:off x="2165350" y="554355"/>
            <a:ext cx="7452000" cy="36000"/>
          </a:xfrm>
          <a:custGeom>
            <a:avLst/>
            <a:gdLst/>
            <a:ahLst/>
            <a:cxnLst/>
            <a:rect l="0" t="0" r="0" b="0"/>
            <a:pathLst>
              <a:path w="14853" h="57">
                <a:moveTo>
                  <a:pt x="0" y="0"/>
                </a:moveTo>
                <a:lnTo>
                  <a:pt x="14853" y="0"/>
                </a:lnTo>
                <a:lnTo>
                  <a:pt x="14853" y="57"/>
                </a:lnTo>
                <a:lnTo>
                  <a:pt x="0" y="57"/>
                </a:lnTo>
                <a:lnTo>
                  <a:pt x="0" y="0"/>
                </a:lnTo>
                <a:close/>
              </a:path>
            </a:pathLst>
          </a:custGeom>
          <a:solidFill>
            <a:srgbClr val="0033FF">
              <a:alpha val="100000"/>
            </a:srgbClr>
          </a:solidFill>
          <a:ln w="0" cap="flat" cmpd="sng">
            <a:solidFill>
              <a:schemeClr val="accent1">
                <a:shade val="50000"/>
              </a:schemeClr>
            </a:solidFill>
            <a:prstDash val="solid"/>
            <a:miter lim="0"/>
          </a:ln>
        </p:spPr>
        <p:txBody>
          <a:bodyPr rtlCol="0"/>
          <a:lstStyle/>
          <a:p>
            <a:pPr algn="ctr"/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11" name="object 10"/>
          <p:cNvSpPr/>
          <p:nvPr userDrawn="1"/>
        </p:nvSpPr>
        <p:spPr>
          <a:xfrm>
            <a:off x="158750" y="177165"/>
            <a:ext cx="1773555" cy="4641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 userDrawn="1"/>
        </p:nvGrpSpPr>
        <p:grpSpPr>
          <a:xfrm rot="10800000" flipH="1" flipV="1">
            <a:off x="-59511" y="1178488"/>
            <a:ext cx="3083441" cy="0"/>
            <a:chOff x="3523587" y="2422358"/>
            <a:chExt cx="5540203" cy="0"/>
          </a:xfrm>
        </p:grpSpPr>
        <p:cxnSp>
          <p:nvCxnSpPr>
            <p:cNvPr id="15" name="直接连接符 14"/>
            <p:cNvCxnSpPr/>
            <p:nvPr/>
          </p:nvCxnSpPr>
          <p:spPr>
            <a:xfrm rot="10800000" flipH="1" flipV="1">
              <a:off x="3523587" y="2422358"/>
              <a:ext cx="5299571" cy="0"/>
            </a:xfrm>
            <a:prstGeom prst="line">
              <a:avLst/>
            </a:prstGeom>
            <a:ln>
              <a:solidFill>
                <a:srgbClr val="232C49">
                  <a:alpha val="37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8614611" y="2422358"/>
              <a:ext cx="449179" cy="0"/>
            </a:xfrm>
            <a:prstGeom prst="line">
              <a:avLst/>
            </a:prstGeom>
            <a:ln w="76200">
              <a:solidFill>
                <a:srgbClr val="232C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 userDrawn="1"/>
        </p:nvSpPr>
        <p:spPr>
          <a:xfrm rot="5400000">
            <a:off x="10545079" y="2511494"/>
            <a:ext cx="2660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spc="300" dirty="0">
                <a:solidFill>
                  <a:srgbClr val="D9B44F"/>
                </a:solidFill>
                <a:latin typeface="Aparajita" panose="020B0604020202020204" pitchFamily="34" charset="0"/>
                <a:ea typeface="Adobe 黑体 Std R" panose="020B0400000000000000" pitchFamily="34" charset="-122"/>
                <a:cs typeface="Aparajita" panose="020B0604020202020204" pitchFamily="34" charset="0"/>
              </a:rPr>
              <a:t>COMPANY INTRODUCTION</a:t>
            </a:r>
            <a:endParaRPr lang="en-US" altLang="zh-CN" sz="1200" spc="300" dirty="0">
              <a:solidFill>
                <a:srgbClr val="D9B44F"/>
              </a:solidFill>
              <a:latin typeface="Aparajita" panose="020B0604020202020204" pitchFamily="34" charset="0"/>
              <a:ea typeface="Adobe 黑体 Std R" panose="020B0400000000000000" pitchFamily="34" charset="-122"/>
              <a:cs typeface="Aparajita" panose="020B0604020202020204" pitchFamily="34" charset="0"/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>
            <a:off x="11875168" y="0"/>
            <a:ext cx="0" cy="1274924"/>
          </a:xfrm>
          <a:prstGeom prst="line">
            <a:avLst/>
          </a:prstGeom>
          <a:ln w="12700">
            <a:solidFill>
              <a:srgbClr val="D9B4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 userDrawn="1"/>
        </p:nvCxnSpPr>
        <p:spPr>
          <a:xfrm>
            <a:off x="11875168" y="3873934"/>
            <a:ext cx="0" cy="477493"/>
          </a:xfrm>
          <a:prstGeom prst="line">
            <a:avLst/>
          </a:prstGeom>
          <a:ln w="12700">
            <a:solidFill>
              <a:srgbClr val="D9B4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标题与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40105" y="727710"/>
            <a:ext cx="3931920" cy="1115060"/>
          </a:xfrm>
        </p:spPr>
        <p:txBody>
          <a:bodyPr anchor="ctr" anchorCtr="0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 hasCustomPrompt="1"/>
          </p:nvPr>
        </p:nvSpPr>
        <p:spPr>
          <a:xfrm>
            <a:off x="5138420" y="727710"/>
            <a:ext cx="6172200" cy="5403215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 marL="457200" indent="0">
              <a:buNone/>
              <a:defRPr sz="2400">
                <a:latin typeface="+mn-ea"/>
                <a:ea typeface="+mn-ea"/>
              </a:defRPr>
            </a:lvl2pPr>
            <a:lvl3pPr>
              <a:defRPr sz="2400">
                <a:latin typeface="+mn-ea"/>
                <a:ea typeface="+mn-ea"/>
              </a:defRPr>
            </a:lvl3pPr>
            <a:lvl4pPr>
              <a:defRPr sz="2400">
                <a:latin typeface="+mn-ea"/>
                <a:ea typeface="+mn-ea"/>
              </a:defRPr>
            </a:lvl4pPr>
            <a:lvl5pPr>
              <a:defRPr sz="2400">
                <a:latin typeface="+mn-ea"/>
                <a:ea typeface="+mn-e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单击此处编辑正文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 hasCustomPrompt="1"/>
          </p:nvPr>
        </p:nvSpPr>
        <p:spPr>
          <a:xfrm>
            <a:off x="840105" y="2239645"/>
            <a:ext cx="3931920" cy="3891915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ea"/>
                <a:ea typeface="+mn-ea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>
              <a:sym typeface="+mn-ea"/>
            </a:endParaRPr>
          </a:p>
          <a:p>
            <a:pPr lvl="0"/>
            <a:r>
              <a:rPr lang="zh-CN" altLang="en-US">
                <a:sym typeface="+mn-ea"/>
              </a:rPr>
              <a:t>单击此处编辑正文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注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669925" y="5605145"/>
            <a:ext cx="10852150" cy="558165"/>
          </a:xfrm>
        </p:spPr>
        <p:txBody>
          <a:bodyPr/>
          <a:lstStyle>
            <a:lvl1pPr>
              <a:defRPr/>
            </a:lvl1pPr>
          </a:lstStyle>
          <a:p>
            <a:r>
              <a:rPr>
                <a:sym typeface="+mn-ea"/>
              </a:rPr>
              <a:t>单击此处编辑母版标题样式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669925" y="641350"/>
            <a:ext cx="10852150" cy="4556125"/>
          </a:xfrm>
        </p:spPr>
        <p:txBody>
          <a:bodyPr vert="horz" lIns="101600" tIns="0" rIns="82550" bIns="0" rtlCol="0">
            <a:noAutofit/>
          </a:bodyPr>
          <a:lstStyle>
            <a:lvl1pPr defTabSz="914400">
              <a:def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defRPr>
            </a:lvl1pPr>
            <a:lvl2pPr marL="457200" lvl="1" indent="0" defTabSz="914400">
              <a:buNone/>
              <a:tabLst>
                <a:tab pos="1609725" algn="l"/>
              </a:tabLst>
              <a:def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defRPr>
            </a:lvl2pPr>
            <a:lvl3pPr lvl="2" defTabSz="914400">
              <a:def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defRPr>
            </a:lvl3pPr>
            <a:lvl4pPr lvl="3" defTabSz="914400">
              <a:def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defRPr>
            </a:lvl4pPr>
            <a:lvl5pPr lvl="4" defTabSz="914400">
              <a:def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单张大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6445" cy="686816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联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sz="half" idx="2" hasCustomPrompt="1"/>
          </p:nvPr>
        </p:nvSpPr>
        <p:spPr>
          <a:xfrm>
            <a:off x="467995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单击此处编辑正文</a:t>
            </a:r>
            <a:endParaRPr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13" hasCustomPrompt="1"/>
          </p:nvPr>
        </p:nvSpPr>
        <p:spPr>
          <a:xfrm>
            <a:off x="6287770" y="565150"/>
            <a:ext cx="5400040" cy="57277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24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ea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</a:t>
            </a:r>
            <a:r>
              <a:rPr>
                <a:sym typeface="+mn-ea"/>
              </a:rPr>
              <a:t>正文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882" y="623591"/>
            <a:ext cx="10852237" cy="899167"/>
          </a:xfrm>
        </p:spPr>
        <p:txBody>
          <a:bodyPr vert="horz" lIns="101600" tIns="38100" rIns="25400" bIns="38100" rtlCol="0" anchor="ctr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3200" b="0" i="0" u="none" strike="noStrike" kern="1200" cap="none" spc="600" normalizeH="0" baseline="0" noProof="1" dirty="0">
                <a:solidFill>
                  <a:schemeClr val="tx1"/>
                </a:solidFill>
                <a:effectLst/>
                <a:uFillTx/>
                <a:latin typeface="+mn-ea"/>
                <a:ea typeface="+mn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正文级别 1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0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 hasCustomPrompt="1"/>
          </p:nvPr>
        </p:nvSpPr>
        <p:spPr>
          <a:xfrm>
            <a:off x="669882" y="581225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defTabSz="914400">
              <a:defRPr lang="zh-CN" altLang="en-US" sz="3200" dirty="0"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9" name="文本占位符 8"/>
          <p:cNvSpPr>
            <a:spLocks noGrp="1"/>
          </p:cNvSpPr>
          <p:nvPr>
            <p:ph type="body" idx="1" hasCustomPrompt="1"/>
          </p:nvPr>
        </p:nvSpPr>
        <p:spPr>
          <a:xfrm>
            <a:off x="669925" y="1508125"/>
            <a:ext cx="10852150" cy="4749165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/>
          </a:p>
          <a:p>
            <a:pPr lvl="0"/>
            <a:r>
              <a:rPr lang="zh-CN" altLang="en-US" dirty="0">
                <a:sym typeface="+mn-ea"/>
              </a:rPr>
              <a:t>单击此处编辑母版文本样式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u="none" strike="noStrike" kern="1200" cap="none" spc="200" normalizeH="0">
          <a:solidFill>
            <a:schemeClr val="tx1"/>
          </a:solidFill>
          <a:uFillTx/>
          <a:latin typeface="+mn-ea"/>
          <a:ea typeface="+mn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b="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>
            <a:normAutofit/>
          </a:bodyPr>
          <a:lstStyle/>
          <a:p>
            <a:r>
              <a:t>正文级别 1</a:t>
            </a:r>
          </a:p>
          <a:p>
            <a:pPr lvl="1"/>
          </a:p>
          <a:p>
            <a:pPr lvl="2"/>
          </a:p>
          <a:p>
            <a:pPr lvl="3"/>
          </a:p>
          <a:p>
            <a:pPr lvl="4"/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080147" y="6404293"/>
            <a:ext cx="273654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solidFill>
            <a:srgbClr val="000000"/>
          </a:solidFill>
          <a:uFillTx/>
          <a:latin typeface="等线 Light" panose="02010600030101010101" charset="-122"/>
          <a:ea typeface="等线 Light" panose="02010600030101010101" charset="-122"/>
          <a:cs typeface="等线 Light" panose="02010600030101010101" charset="-122"/>
          <a:sym typeface="等线 Light" panose="02010600030101010101" charset="-122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 panose="02010600030101010101" charset="-122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 panose="02010600030101010101" charset="-122"/>
        </a:defRPr>
      </a:lvl2pPr>
      <a:lvl3pPr marL="1234440" marR="0" indent="-32004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 panose="02010600030101010101" charset="-122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 panose="02010600030101010101" charset="-122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 panose="02010600030101010101" charset="-122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 panose="02010600030101010101" charset="-122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 panose="02010600030101010101" charset="-122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 panose="02010600030101010101" charset="-122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 panose="020B0604020202020204"/>
        <a:buChar char="•"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 panose="02010600030101010101" charset="-122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 panose="02010600030101010101" charset="-12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10.png"/><Relationship Id="rId2" Type="http://schemas.openxmlformats.org/officeDocument/2006/relationships/tags" Target="../tags/tag4.xml"/><Relationship Id="rId12" Type="http://schemas.openxmlformats.org/officeDocument/2006/relationships/notesSlide" Target="../notesSlides/notesSlide1.xml"/><Relationship Id="rId11" Type="http://schemas.openxmlformats.org/officeDocument/2006/relationships/slideLayout" Target="../slideLayouts/slideLayout9.xml"/><Relationship Id="rId10" Type="http://schemas.openxmlformats.org/officeDocument/2006/relationships/image" Target="../media/image11.pn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7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hyperlink" Target="http://120.49.69.33:8979/" TargetMode="External"/><Relationship Id="rId4" Type="http://schemas.openxmlformats.org/officeDocument/2006/relationships/image" Target="../media/image12.png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2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2.png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2.xml"/><Relationship Id="rId5" Type="http://schemas.openxmlformats.org/officeDocument/2006/relationships/image" Target="../media/image23.png"/><Relationship Id="rId4" Type="http://schemas.openxmlformats.org/officeDocument/2006/relationships/image" Target="../media/image1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1.png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 descr="039"/>
          <p:cNvPicPr>
            <a:picLocks noChangeAspect="1"/>
          </p:cNvPicPr>
          <p:nvPr/>
        </p:nvPicPr>
        <p:blipFill>
          <a:blip r:embed="rId1" cstate="email">
            <a:alphaModFix amt="90000"/>
          </a:blip>
          <a:stretch>
            <a:fillRect/>
          </a:stretch>
        </p:blipFill>
        <p:spPr>
          <a:xfrm>
            <a:off x="0" y="0"/>
            <a:ext cx="12192000" cy="5709285"/>
          </a:xfrm>
          <a:prstGeom prst="rect">
            <a:avLst/>
          </a:prstGeom>
        </p:spPr>
      </p:pic>
      <p:pic>
        <p:nvPicPr>
          <p:cNvPr id="2" name="图片 1" descr="资源 1@4x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email"/>
          <a:stretch>
            <a:fillRect/>
          </a:stretch>
        </p:blipFill>
        <p:spPr>
          <a:xfrm>
            <a:off x="718820" y="5993765"/>
            <a:ext cx="1836811" cy="496800"/>
          </a:xfrm>
          <a:prstGeom prst="rect">
            <a:avLst/>
          </a:prstGeom>
        </p:spPr>
      </p:pic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7551420" y="5896610"/>
            <a:ext cx="4041775" cy="6915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300" dirty="0">
                <a:solidFill>
                  <a:srgbClr val="24218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银联商务支付股份有限公司</a:t>
            </a:r>
            <a:endParaRPr lang="zh-CN" altLang="en-US" sz="2000" b="1" spc="300" dirty="0">
              <a:solidFill>
                <a:srgbClr val="24218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endParaRPr lang="en-US" altLang="zh-CN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endParaRPr lang="zh-CN" altLang="en-US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381487" y="2204184"/>
            <a:ext cx="9270047" cy="1737912"/>
          </a:xfrm>
          <a:prstGeom prst="rect">
            <a:avLst/>
          </a:prstGeom>
          <a:noFill/>
        </p:spPr>
        <p:txBody>
          <a:bodyPr wrap="square" tIns="0" bIns="0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4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2025</a:t>
            </a:r>
            <a:r>
              <a:rPr lang="zh-CN" altLang="en-US" sz="4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年广西以旧换新家居商品上传</a:t>
            </a:r>
            <a:endParaRPr lang="en-US" altLang="zh-CN" sz="4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4000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材料指引</a:t>
            </a:r>
            <a:endParaRPr lang="zh-CN" altLang="en-US" sz="4000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 flipH="1">
            <a:off x="845185" y="3170555"/>
            <a:ext cx="8283575" cy="76200"/>
            <a:chOff x="4695" y="5620"/>
            <a:chExt cx="9792" cy="120"/>
          </a:xfrm>
        </p:grpSpPr>
        <p:sp>
          <p:nvSpPr>
            <p:cNvPr id="23" name="圆角矩形 22"/>
            <p:cNvSpPr/>
            <p:nvPr>
              <p:custDataLst>
                <p:tags r:id="rId6"/>
              </p:custDataLst>
            </p:nvPr>
          </p:nvSpPr>
          <p:spPr>
            <a:xfrm flipV="1">
              <a:off x="4695" y="5620"/>
              <a:ext cx="2518" cy="120"/>
            </a:xfrm>
            <a:prstGeom prst="roundRect">
              <a:avLst/>
            </a:prstGeom>
            <a:solidFill>
              <a:srgbClr val="152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圆角矩形 23"/>
            <p:cNvSpPr/>
            <p:nvPr>
              <p:custDataLst>
                <p:tags r:id="rId7"/>
              </p:custDataLst>
            </p:nvPr>
          </p:nvSpPr>
          <p:spPr>
            <a:xfrm flipV="1">
              <a:off x="7213" y="5620"/>
              <a:ext cx="2518" cy="120"/>
            </a:xfrm>
            <a:prstGeom prst="roundRect">
              <a:avLst/>
            </a:prstGeom>
            <a:solidFill>
              <a:srgbClr val="65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圆角矩形 24"/>
            <p:cNvSpPr/>
            <p:nvPr>
              <p:custDataLst>
                <p:tags r:id="rId8"/>
              </p:custDataLst>
            </p:nvPr>
          </p:nvSpPr>
          <p:spPr>
            <a:xfrm flipV="1">
              <a:off x="9731" y="5620"/>
              <a:ext cx="4757" cy="120"/>
            </a:xfrm>
            <a:prstGeom prst="roundRect">
              <a:avLst/>
            </a:prstGeom>
            <a:solidFill>
              <a:srgbClr val="D5D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矩形 25"/>
          <p:cNvSpPr/>
          <p:nvPr>
            <p:custDataLst>
              <p:tags r:id="rId9"/>
            </p:custDataLst>
          </p:nvPr>
        </p:nvSpPr>
        <p:spPr>
          <a:xfrm>
            <a:off x="1143000" y="3341370"/>
            <a:ext cx="2955925" cy="4959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endParaRPr lang="en-US" altLang="zh-CN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endParaRPr lang="zh-CN" altLang="en-US" b="1" spc="3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层 4.png" descr="图层 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9000" y="6006472"/>
            <a:ext cx="483655" cy="483657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矩形 1"/>
          <p:cNvSpPr/>
          <p:nvPr>
            <p:custDataLst>
              <p:tags r:id="rId1"/>
            </p:custDataLst>
          </p:nvPr>
        </p:nvSpPr>
        <p:spPr>
          <a:xfrm>
            <a:off x="2375998" y="753454"/>
            <a:ext cx="9432002" cy="36001"/>
          </a:xfrm>
          <a:prstGeom prst="rect">
            <a:avLst/>
          </a:prstGeom>
          <a:solidFill>
            <a:srgbClr val="0033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1" name="标题 4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76170" y="307975"/>
            <a:ext cx="7838441" cy="421641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 defTabSz="914400" hangingPunct="0">
              <a:lnSpc>
                <a:spcPct val="100000"/>
              </a:lnSpc>
            </a:pPr>
            <a:r>
              <a:rPr lang="zh-CN" altLang="en-US" sz="2400" b="1" dirty="0">
                <a:ln>
                  <a:noFill/>
                </a:ln>
                <a:solidFill>
                  <a:srgbClr val="1E0AE8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注册用户</a:t>
            </a:r>
            <a:r>
              <a:rPr lang="zh-CN" altLang="en-US" sz="2400" b="1" dirty="0">
                <a:solidFill>
                  <a:srgbClr val="1E0AE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并登录</a:t>
            </a:r>
            <a:endParaRPr lang="zh-CN" sz="2400" b="1" dirty="0">
              <a:ln>
                <a:noFill/>
              </a:ln>
              <a:solidFill>
                <a:srgbClr val="1E0AE8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72" name="图片 8" descr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6000" y="288000"/>
            <a:ext cx="1863432" cy="504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149953" y="1090258"/>
            <a:ext cx="6096698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dirty="0"/>
              <a:t>1. </a:t>
            </a:r>
            <a:r>
              <a:rPr lang="zh-CN" altLang="en-US" dirty="0"/>
              <a:t>点击：</a:t>
            </a:r>
            <a:r>
              <a:rPr lang="zh-CN" altLang="en-US" dirty="0">
                <a:hlinkClick r:id="rId5"/>
              </a:rPr>
              <a:t>http://120.49.69.33:8979/</a:t>
            </a:r>
            <a:r>
              <a:rPr lang="zh-CN" altLang="en-US" dirty="0"/>
              <a:t> 进入系统首页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98" y="1646338"/>
            <a:ext cx="5881381" cy="292981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26504" y="4869809"/>
            <a:ext cx="5079534" cy="646327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等线" panose="02010600030101010101" charset="-122"/>
              </a:rPr>
              <a:t>2. 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等线" panose="02010600030101010101" charset="-122"/>
              </a:rPr>
              <a:t>点击“</a:t>
            </a:r>
            <a:r>
              <a:rPr lang="zh-CN" altLang="en-US" b="0" i="0" dirty="0">
                <a:solidFill>
                  <a:srgbClr val="2767EC"/>
                </a:solidFill>
                <a:effectLst/>
                <a:latin typeface="PingFang SC"/>
              </a:rPr>
              <a:t>点击“注册”成为用户，可导入家居类商品信息。</a:t>
            </a:r>
            <a:r>
              <a:rPr kumimoji="0" lang="zh-CN" alt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等线" panose="02010600030101010101" charset="-122"/>
              </a:rPr>
              <a:t>”注册成为家居商品信息管理员。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等线" panose="0201060003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95301" y="2101004"/>
            <a:ext cx="5989039" cy="9220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chemeClr val="tx1"/>
                </a:solidFill>
                <a:effectLst/>
                <a:ea typeface="+mj-lt"/>
                <a:cs typeface="+mj-lt"/>
              </a:rPr>
              <a:t>3. </a:t>
            </a:r>
            <a:r>
              <a:rPr lang="zh-CN" altLang="en-US" b="0" i="0" dirty="0">
                <a:solidFill>
                  <a:schemeClr val="tx1"/>
                </a:solidFill>
                <a:effectLst/>
                <a:ea typeface="+mj-lt"/>
                <a:cs typeface="+mj-lt"/>
              </a:rPr>
              <a:t>输入手机号，企业统一社会信用代码（注：该企业需已完成商户报名），点击</a:t>
            </a:r>
            <a:r>
              <a:rPr lang="en-US" altLang="zh-CN" b="0" i="0" dirty="0">
                <a:solidFill>
                  <a:schemeClr val="tx1"/>
                </a:solidFill>
                <a:effectLst/>
                <a:ea typeface="+mj-lt"/>
                <a:cs typeface="+mj-lt"/>
              </a:rPr>
              <a:t>“</a:t>
            </a:r>
            <a:r>
              <a:rPr lang="zh-CN" altLang="en-US" b="0" i="0" dirty="0">
                <a:solidFill>
                  <a:schemeClr val="tx1"/>
                </a:solidFill>
                <a:effectLst/>
                <a:ea typeface="+mj-lt"/>
                <a:cs typeface="+mj-lt"/>
              </a:rPr>
              <a:t>注册</a:t>
            </a:r>
            <a:r>
              <a:rPr lang="en-US" altLang="zh-CN" b="0" i="0" dirty="0">
                <a:solidFill>
                  <a:schemeClr val="tx1"/>
                </a:solidFill>
                <a:effectLst/>
                <a:ea typeface="+mj-lt"/>
                <a:cs typeface="+mj-lt"/>
              </a:rPr>
              <a:t>”</a:t>
            </a:r>
            <a:r>
              <a:rPr lang="zh-CN" altLang="en-US" b="0" i="0" dirty="0">
                <a:solidFill>
                  <a:schemeClr val="tx1"/>
                </a:solidFill>
                <a:effectLst/>
                <a:ea typeface="+mj-lt"/>
                <a:cs typeface="+mj-lt"/>
              </a:rPr>
              <a:t>按钮完成注册。请注意保留密码。默认密码</a:t>
            </a:r>
            <a:r>
              <a:rPr lang="en-US" altLang="zh-CN" b="0" i="0" dirty="0">
                <a:solidFill>
                  <a:schemeClr val="tx1"/>
                </a:solidFill>
                <a:effectLst/>
                <a:ea typeface="+mj-lt"/>
                <a:cs typeface="+mj-lt"/>
              </a:rPr>
              <a:t> </a:t>
            </a:r>
            <a:r>
              <a:rPr lang="zh-CN" altLang="en-US" b="0" i="0" dirty="0">
                <a:solidFill>
                  <a:schemeClr val="tx1"/>
                </a:solidFill>
                <a:effectLst/>
                <a:ea typeface="+mj-lt"/>
                <a:cs typeface="+mj-lt"/>
              </a:rPr>
              <a:t>“</a:t>
            </a:r>
            <a:r>
              <a:rPr lang="en-US" altLang="zh-CN" b="0" i="0" dirty="0">
                <a:solidFill>
                  <a:schemeClr val="tx1"/>
                </a:solidFill>
                <a:effectLst/>
                <a:ea typeface="+mj-lt"/>
                <a:cs typeface="+mj-lt"/>
              </a:rPr>
              <a:t>GxDr0301@7</a:t>
            </a:r>
            <a:r>
              <a:rPr lang="zh-CN" altLang="en-US" b="0" i="0" dirty="0">
                <a:solidFill>
                  <a:schemeClr val="tx1"/>
                </a:solidFill>
                <a:effectLst/>
                <a:ea typeface="+mj-lt"/>
                <a:cs typeface="+mj-lt"/>
              </a:rPr>
              <a:t>”。</a:t>
            </a:r>
            <a:endParaRPr lang="zh-CN" altLang="en-US" dirty="0">
              <a:solidFill>
                <a:schemeClr val="tx1"/>
              </a:solidFill>
              <a:ea typeface="+mj-lt"/>
              <a:cs typeface="+mj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92948" y="5919880"/>
            <a:ext cx="4911714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dirty="0"/>
              <a:t>4.  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PingFang SC"/>
              </a:rPr>
              <a:t>输入“用户名”、“密码”、“验证码”登录系统。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5365" y="3521710"/>
            <a:ext cx="5930265" cy="291338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矩形 1"/>
          <p:cNvSpPr/>
          <p:nvPr>
            <p:custDataLst>
              <p:tags r:id="rId1"/>
            </p:custDataLst>
          </p:nvPr>
        </p:nvSpPr>
        <p:spPr>
          <a:xfrm>
            <a:off x="2375998" y="753454"/>
            <a:ext cx="9432002" cy="36001"/>
          </a:xfrm>
          <a:prstGeom prst="rect">
            <a:avLst/>
          </a:prstGeom>
          <a:solidFill>
            <a:srgbClr val="0033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1" name="标题 4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76170" y="307975"/>
            <a:ext cx="7838441" cy="421641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 defTabSz="914400" hangingPunct="0">
              <a:lnSpc>
                <a:spcPct val="100000"/>
              </a:lnSpc>
            </a:pPr>
            <a:r>
              <a:rPr lang="zh-CN" altLang="en-US" sz="2400" b="1" dirty="0">
                <a:ln>
                  <a:noFill/>
                </a:ln>
                <a:solidFill>
                  <a:srgbClr val="1E0AE8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国标</a:t>
            </a:r>
            <a:r>
              <a:rPr lang="en-US" altLang="zh-CN" sz="2400" b="1" dirty="0">
                <a:ln>
                  <a:noFill/>
                </a:ln>
                <a:solidFill>
                  <a:srgbClr val="1E0AE8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69</a:t>
            </a:r>
            <a:r>
              <a:rPr lang="zh-CN" altLang="en-US" sz="2400" b="1" dirty="0">
                <a:ln>
                  <a:noFill/>
                </a:ln>
                <a:solidFill>
                  <a:srgbClr val="1E0AE8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码商品表（非自编码）</a:t>
            </a:r>
            <a:r>
              <a:rPr lang="en-US" altLang="zh-CN" sz="2400" b="1" dirty="0">
                <a:ln>
                  <a:noFill/>
                </a:ln>
                <a:solidFill>
                  <a:srgbClr val="1E0AE8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 </a:t>
            </a:r>
            <a:r>
              <a:rPr lang="zh-CN" altLang="en-US" sz="2400" b="1" dirty="0">
                <a:ln>
                  <a:noFill/>
                </a:ln>
                <a:solidFill>
                  <a:srgbClr val="1E0AE8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查询商品信息</a:t>
            </a:r>
            <a:endParaRPr lang="zh-CN" sz="2400" b="1" dirty="0">
              <a:ln>
                <a:noFill/>
              </a:ln>
              <a:solidFill>
                <a:srgbClr val="1E0AE8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72" name="图片 8" descr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6000" y="288000"/>
            <a:ext cx="1863432" cy="504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96520" y="3930015"/>
            <a:ext cx="4998085" cy="6451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点击“家装商品”</a:t>
            </a:r>
            <a:r>
              <a:rPr lang="en-US" altLang="zh-CN" b="0" i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“国标</a:t>
            </a:r>
            <a:r>
              <a:rPr lang="en-US" altLang="zh-CN" b="0" i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69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码商品表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”进入管理页面。</a:t>
            </a: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88150" y="2510155"/>
            <a:ext cx="5135245" cy="1198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 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根据“商品条码”、“品牌”、“品类”、“商品名称”来筛选搜索商品。</a:t>
            </a: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 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根据网页提示批量导入商品信息。</a:t>
            </a:r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2300" y="3797935"/>
            <a:ext cx="6334760" cy="27571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20" y="950595"/>
            <a:ext cx="6537960" cy="27584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矩形 1"/>
          <p:cNvSpPr/>
          <p:nvPr>
            <p:custDataLst>
              <p:tags r:id="rId1"/>
            </p:custDataLst>
          </p:nvPr>
        </p:nvSpPr>
        <p:spPr>
          <a:xfrm>
            <a:off x="2375998" y="753454"/>
            <a:ext cx="9432002" cy="36001"/>
          </a:xfrm>
          <a:prstGeom prst="rect">
            <a:avLst/>
          </a:prstGeom>
          <a:solidFill>
            <a:srgbClr val="0033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1" name="标题 4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76170" y="307975"/>
            <a:ext cx="7838441" cy="421641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 defTabSz="914400" hangingPunct="0">
              <a:lnSpc>
                <a:spcPct val="100000"/>
              </a:lnSpc>
            </a:pPr>
            <a:r>
              <a:rPr lang="zh-CN" altLang="en-US" sz="2400" b="1" dirty="0">
                <a:ln>
                  <a:noFill/>
                </a:ln>
                <a:solidFill>
                  <a:srgbClr val="1E0AE8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国标</a:t>
            </a:r>
            <a:r>
              <a:rPr lang="en-US" altLang="zh-CN" sz="2400" b="1" dirty="0">
                <a:ln>
                  <a:noFill/>
                </a:ln>
                <a:solidFill>
                  <a:srgbClr val="1E0AE8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69</a:t>
            </a:r>
            <a:r>
              <a:rPr lang="zh-CN" altLang="en-US" sz="2400" b="1" dirty="0">
                <a:ln>
                  <a:noFill/>
                </a:ln>
                <a:solidFill>
                  <a:srgbClr val="1E0AE8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码商品表（非自编码）</a:t>
            </a:r>
            <a:r>
              <a:rPr lang="en-US" altLang="zh-CN" sz="2400" b="1" dirty="0">
                <a:ln>
                  <a:noFill/>
                </a:ln>
                <a:solidFill>
                  <a:srgbClr val="1E0AE8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 </a:t>
            </a:r>
            <a:r>
              <a:rPr lang="zh-CN" altLang="en-US" sz="2400" b="1" dirty="0">
                <a:solidFill>
                  <a:srgbClr val="1E0AE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编辑表格添加商品信息</a:t>
            </a:r>
            <a:endParaRPr lang="zh-CN" sz="2400" b="1" dirty="0">
              <a:ln>
                <a:noFill/>
              </a:ln>
              <a:solidFill>
                <a:srgbClr val="1E0AE8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72" name="图片 8" descr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6000" y="288000"/>
            <a:ext cx="1863432" cy="504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302004" y="957906"/>
            <a:ext cx="10075177" cy="92202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b="0" i="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商户可参考【家装信息表导入模板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.xlsx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】第一列的示例，编辑需要添加的商品信息</a:t>
            </a:r>
            <a:endParaRPr lang="zh-CN" altLang="en-US" b="0" i="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b="0" i="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请填写所有导入数据，若出现空的情况，则文件导入失败。</a:t>
            </a: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" y="1952625"/>
            <a:ext cx="7566660" cy="43281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187055" y="1952625"/>
            <a:ext cx="3725545" cy="426339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no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 panose="02010600030101010101" charset="-122"/>
              </a:rPr>
              <a:t>3.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 panose="02010600030101010101" charset="-122"/>
              </a:rPr>
              <a:t>若库内已经存在相同的商品条码（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 panose="02010600030101010101" charset="-122"/>
              </a:rPr>
              <a:t>69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 panose="02010600030101010101" charset="-122"/>
              </a:rPr>
              <a:t>码）存在，则上传的文件中相对的商品条码商品则会被剔除，不做计数。</a:t>
            </a:r>
            <a:endParaRPr kumimoji="0" lang="zh-CN" altLang="en-US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 panose="02010600030101010101" charset="-122"/>
              </a:rPr>
              <a:t>4.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 panose="02010600030101010101" charset="-122"/>
              </a:rPr>
              <a:t>导入成功的商品条码（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 panose="02010600030101010101" charset="-122"/>
              </a:rPr>
              <a:t>69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 panose="02010600030101010101" charset="-122"/>
              </a:rPr>
              <a:t>码）商品将定期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 panose="02010600030101010101" charset="-122"/>
              </a:rPr>
              <a:t>(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 panose="02010600030101010101" charset="-122"/>
              </a:rPr>
              <a:t>周二或周三，周五或周六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 panose="02010600030101010101" charset="-122"/>
              </a:rPr>
              <a:t>)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 panose="02010600030101010101" charset="-122"/>
              </a:rPr>
              <a:t>与中国物品编码中心核对，核对商品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 panose="02010600030101010101" charset="-122"/>
              </a:rPr>
              <a:t>是否已经备案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 panose="02010600030101010101" charset="-122"/>
              </a:rPr>
              <a:t>，若已经备案，则判断</a:t>
            </a:r>
            <a:r>
              <a:rPr lang="zh-CN" altLang="en-US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 panose="02010600030101010101" charset="-122"/>
              </a:rPr>
              <a:t>备案品类是否与导入信息中的的品类匹配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 panose="02010600030101010101" charset="-122"/>
              </a:rPr>
              <a:t>，核对一致的商品信息将导入省级平台商品库，核对不一致的商品信息留存在商品信息管理平台，不导入到省级平台商品库，等待下一个核对节点，继续核对步骤。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等线" panose="02010600030101010101" charset="-122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矩形 1"/>
          <p:cNvSpPr/>
          <p:nvPr>
            <p:custDataLst>
              <p:tags r:id="rId1"/>
            </p:custDataLst>
          </p:nvPr>
        </p:nvSpPr>
        <p:spPr>
          <a:xfrm>
            <a:off x="2375998" y="753454"/>
            <a:ext cx="9432002" cy="36001"/>
          </a:xfrm>
          <a:prstGeom prst="rect">
            <a:avLst/>
          </a:prstGeom>
          <a:solidFill>
            <a:srgbClr val="0033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1" name="标题 4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76170" y="307975"/>
            <a:ext cx="7838441" cy="421641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 defTabSz="914400" hangingPunct="0">
              <a:lnSpc>
                <a:spcPct val="100000"/>
              </a:lnSpc>
            </a:pPr>
            <a:r>
              <a:rPr lang="zh-CN" sz="2400" b="1" dirty="0">
                <a:ln>
                  <a:noFill/>
                </a:ln>
                <a:solidFill>
                  <a:srgbClr val="1E0AE8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企业自编码商品表</a:t>
            </a:r>
            <a:r>
              <a:rPr lang="zh-CN" altLang="en-US" sz="2400" b="1" dirty="0">
                <a:ln>
                  <a:noFill/>
                </a:ln>
                <a:solidFill>
                  <a:srgbClr val="1E0AE8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（自编码）</a:t>
            </a:r>
            <a:r>
              <a:rPr lang="en-US" altLang="zh-CN" sz="2400" b="1" dirty="0">
                <a:ln>
                  <a:noFill/>
                </a:ln>
                <a:solidFill>
                  <a:srgbClr val="1E0AE8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 </a:t>
            </a:r>
            <a:r>
              <a:rPr lang="zh-CN" altLang="en-US" sz="2400" b="1" dirty="0">
                <a:ln>
                  <a:noFill/>
                </a:ln>
                <a:solidFill>
                  <a:srgbClr val="1E0AE8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查询商品信息</a:t>
            </a:r>
            <a:endParaRPr lang="zh-CN" sz="2400" b="1" dirty="0">
              <a:ln>
                <a:noFill/>
              </a:ln>
              <a:solidFill>
                <a:srgbClr val="1E0AE8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72" name="图片 8" descr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6000" y="288000"/>
            <a:ext cx="1863432" cy="504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96520" y="3930015"/>
            <a:ext cx="4998085" cy="64516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 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点击“家装商品”</a:t>
            </a:r>
            <a:r>
              <a:rPr lang="en-US" altLang="zh-CN" b="0" i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“企业自编码商品表”进入管理页面。</a:t>
            </a: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49670" y="2658745"/>
            <a:ext cx="5831205" cy="9975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no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 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根据“商品条码”、“品牌”、“品类”、“商品名称”、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起始日期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截止日期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来筛选搜索商品。</a:t>
            </a:r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 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根据网页提示批量导入商品信息。</a:t>
            </a:r>
            <a:endParaRPr lang="en-US" altLang="zh-CN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" y="934720"/>
            <a:ext cx="5575935" cy="2660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4205" y="3738245"/>
            <a:ext cx="6376670" cy="262064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矩形 1"/>
          <p:cNvSpPr/>
          <p:nvPr>
            <p:custDataLst>
              <p:tags r:id="rId1"/>
            </p:custDataLst>
          </p:nvPr>
        </p:nvSpPr>
        <p:spPr>
          <a:xfrm>
            <a:off x="2375998" y="753454"/>
            <a:ext cx="9432002" cy="36001"/>
          </a:xfrm>
          <a:prstGeom prst="rect">
            <a:avLst/>
          </a:prstGeom>
          <a:solidFill>
            <a:srgbClr val="0033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1" name="标题 4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76170" y="307975"/>
            <a:ext cx="7838441" cy="421641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 defTabSz="914400" hangingPunct="0">
              <a:lnSpc>
                <a:spcPct val="100000"/>
              </a:lnSpc>
            </a:pPr>
            <a:r>
              <a:rPr lang="zh-CN" sz="2400" b="1" dirty="0">
                <a:ln>
                  <a:noFill/>
                </a:ln>
                <a:solidFill>
                  <a:srgbClr val="1E0AE8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企业自编码商品表</a:t>
            </a:r>
            <a:r>
              <a:rPr lang="zh-CN" altLang="en-US" sz="2400" b="1" dirty="0">
                <a:ln>
                  <a:noFill/>
                </a:ln>
                <a:solidFill>
                  <a:srgbClr val="1E0AE8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（自编码）</a:t>
            </a:r>
            <a:r>
              <a:rPr lang="en-US" altLang="zh-CN" sz="2400" b="1" dirty="0">
                <a:ln>
                  <a:noFill/>
                </a:ln>
                <a:solidFill>
                  <a:srgbClr val="1E0AE8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 </a:t>
            </a:r>
            <a:r>
              <a:rPr lang="zh-CN" altLang="en-US" sz="2400" b="1" dirty="0">
                <a:solidFill>
                  <a:srgbClr val="1E0AE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编辑表格添加商品信息</a:t>
            </a:r>
            <a:endParaRPr lang="zh-CN" sz="2400" b="1" dirty="0">
              <a:ln>
                <a:noFill/>
              </a:ln>
              <a:solidFill>
                <a:srgbClr val="1E0AE8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72" name="图片 8" descr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6000" y="288000"/>
            <a:ext cx="1863432" cy="504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302260" y="1264920"/>
            <a:ext cx="11080115" cy="15817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noAutofit/>
          </a:bodyPr>
          <a:lstStyle/>
          <a:p>
            <a:r>
              <a:rPr lang="en-US" altLang="zh-CN" b="0" i="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b="0" i="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自编码导入功能需于【</a:t>
            </a:r>
            <a:r>
              <a:rPr lang="en-US" altLang="zh-CN" b="0" i="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b="0" i="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广西商务厅</a:t>
            </a:r>
            <a:r>
              <a:rPr lang="en-US" altLang="zh-CN" b="0" i="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b="0" i="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微信公众号</a:t>
            </a:r>
            <a:r>
              <a:rPr lang="en-US" altLang="en-US" b="0" i="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lang="en-US" altLang="zh-CN" b="0" i="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b="0" i="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政民互动</a:t>
            </a:r>
            <a:r>
              <a:rPr lang="en-US" altLang="zh-CN" b="0" i="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en-US" altLang="en-US" b="0" i="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→</a:t>
            </a:r>
            <a:r>
              <a:rPr lang="en-US" altLang="zh-CN" b="0" i="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“2025</a:t>
            </a:r>
            <a:r>
              <a:rPr lang="zh-CN" altLang="en-US" b="0" i="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以旧换新</a:t>
            </a:r>
            <a:r>
              <a:rPr lang="en-US" altLang="zh-CN" b="0" i="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b="0" i="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】处报名并通过审核后开放。</a:t>
            </a:r>
            <a:endParaRPr lang="en-US" altLang="zh-CN" b="0" i="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en-US" altLang="zh-CN" b="0" i="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b="0" i="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b="0" i="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商户可参考【家装信息表</a:t>
            </a:r>
            <a:r>
              <a:rPr lang="en-US" altLang="zh-CN" b="0" i="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</a:t>
            </a:r>
            <a:r>
              <a:rPr lang="zh-CN" altLang="en-US" b="0" i="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自编码</a:t>
            </a:r>
            <a:r>
              <a:rPr lang="en-US" altLang="zh-CN" b="0" i="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r>
              <a:rPr lang="zh-CN" altLang="en-US" b="0" i="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导入模板</a:t>
            </a:r>
            <a:r>
              <a:rPr lang="en-US" altLang="zh-CN" b="0" i="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b="0" i="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.xlsx</a:t>
            </a:r>
            <a:r>
              <a:rPr lang="zh-CN" altLang="en-US" b="0" i="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】第一列的示例，编辑需要添加的商品信息 。</a:t>
            </a:r>
            <a:endParaRPr lang="zh-CN" altLang="en-US" b="0" i="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b="0" i="0" dirty="0"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260" y="2858135"/>
            <a:ext cx="6950710" cy="34753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438390" y="2846705"/>
            <a:ext cx="4483100" cy="348678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noAutofit/>
          </a:bodyPr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3.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请填写所有导入数据，若出现空的情况，则文件导入失败。</a:t>
            </a: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altLang="zh-CN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 panose="02010600030101010101" charset="-122"/>
              </a:rPr>
              <a:t>4.</a:t>
            </a: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 panose="02010600030101010101" charset="-122"/>
              </a:rPr>
              <a:t>数据导入成功后，相关商品编码由系统自动生成，无需人工干预。企业可通过点击</a:t>
            </a: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 panose="02010600030101010101" charset="-122"/>
              </a:rPr>
              <a:t>“</a:t>
            </a: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 panose="02010600030101010101" charset="-122"/>
              </a:rPr>
              <a:t>导出</a:t>
            </a:r>
            <a:r>
              <a:rPr kumimoji="0" lang="en-US" altLang="zh-CN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 panose="02010600030101010101" charset="-122"/>
              </a:rPr>
              <a:t>”</a:t>
            </a:r>
            <a:r>
              <a: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 panose="02010600030101010101" charset="-122"/>
              </a:rPr>
              <a:t>按钮，将商品编码信息导出，以便后续在商品销售时查看对应商品编码。</a:t>
            </a: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 panose="02010600030101010101" charset="-122"/>
              </a:rPr>
              <a:t>5.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 panose="02010600030101010101" charset="-122"/>
              </a:rPr>
              <a:t>各地市商务局定期登录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 panose="02010600030101010101" charset="-122"/>
              </a:rPr>
              <a:t>“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 panose="02010600030101010101" charset="-122"/>
              </a:rPr>
              <a:t>商品信息管理平台</a:t>
            </a: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 panose="02010600030101010101" charset="-122"/>
              </a:rPr>
              <a:t>”</a:t>
            </a:r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等线" panose="02010600030101010101" charset="-122"/>
              </a:rPr>
              <a:t>，导出当地企业自编商品码，审核后提交商务厅运行处。商务厅汇总后负责将商品信息导入省级平台商品库。</a:t>
            </a:r>
            <a:endParaRPr kumimoji="0" lang="zh-CN" altLang="en-US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等线" panose="02010600030101010101" charset="-122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等线" panose="02010600030101010101" charset="-122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矩形 1"/>
          <p:cNvSpPr/>
          <p:nvPr>
            <p:custDataLst>
              <p:tags r:id="rId1"/>
            </p:custDataLst>
          </p:nvPr>
        </p:nvSpPr>
        <p:spPr>
          <a:xfrm>
            <a:off x="2375998" y="753454"/>
            <a:ext cx="9432002" cy="36001"/>
          </a:xfrm>
          <a:prstGeom prst="rect">
            <a:avLst/>
          </a:prstGeom>
          <a:solidFill>
            <a:srgbClr val="0033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1" name="标题 4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76170" y="307975"/>
            <a:ext cx="7838441" cy="421641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 defTabSz="914400" hangingPunct="0">
              <a:lnSpc>
                <a:spcPct val="100000"/>
              </a:lnSpc>
            </a:pPr>
            <a:r>
              <a:rPr lang="zh-CN" altLang="en-US" sz="2400" b="1" dirty="0">
                <a:ln>
                  <a:noFill/>
                </a:ln>
                <a:solidFill>
                  <a:srgbClr val="1E0AE8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查看导入结果</a:t>
            </a:r>
            <a:endParaRPr lang="zh-CN" sz="2400" b="1" dirty="0">
              <a:ln>
                <a:noFill/>
              </a:ln>
              <a:solidFill>
                <a:srgbClr val="1E0AE8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72" name="图片 8" descr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6000" y="288000"/>
            <a:ext cx="1863432" cy="504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" name="文本框 7"/>
          <p:cNvSpPr txBox="1"/>
          <p:nvPr/>
        </p:nvSpPr>
        <p:spPr>
          <a:xfrm>
            <a:off x="351155" y="1109345"/>
            <a:ext cx="3538855" cy="5158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noAutofit/>
          </a:bodyPr>
          <a:lstStyle/>
          <a:p>
            <a:r>
              <a:rPr lang="en-US" altLang="zh-CN" b="0" i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点击“文件管理”</a:t>
            </a:r>
            <a:r>
              <a:rPr lang="en-US" altLang="zh-CN" b="0" i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“文件管理”进入管理页面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可查看文件导入结果。如果导入有问题可以在 “操作”列点击“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详情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”查看原因。</a:t>
            </a:r>
            <a:endParaRPr lang="zh-CN" altLang="en-US" b="0" i="0" dirty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b="0" i="0" dirty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 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【大小（行）】展示导入成功的条数，若发现导入成功条数与文件中条数不符，则对应的条形码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有可能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已经在库，</a:t>
            </a: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单文件上传条数不允许超过</a:t>
            </a:r>
            <a:r>
              <a:rPr lang="en-US" altLang="zh-CN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5000</a:t>
            </a:r>
            <a:r>
              <a:rPr lang="zh-CN" altLang="en-US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条，</a:t>
            </a:r>
            <a:endParaRPr lang="zh-CN" altLang="en-US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6760" y="1109345"/>
            <a:ext cx="7015480" cy="23996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6760" y="3620135"/>
            <a:ext cx="7141845" cy="293179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矩形 1"/>
          <p:cNvSpPr/>
          <p:nvPr>
            <p:custDataLst>
              <p:tags r:id="rId1"/>
            </p:custDataLst>
          </p:nvPr>
        </p:nvSpPr>
        <p:spPr>
          <a:xfrm>
            <a:off x="2375998" y="753454"/>
            <a:ext cx="9432002" cy="36001"/>
          </a:xfrm>
          <a:prstGeom prst="rect">
            <a:avLst/>
          </a:prstGeom>
          <a:solidFill>
            <a:srgbClr val="0033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1" name="标题 4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76170" y="307975"/>
            <a:ext cx="7838441" cy="421641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pPr algn="l" defTabSz="914400" hangingPunct="0">
              <a:lnSpc>
                <a:spcPct val="100000"/>
              </a:lnSpc>
            </a:pPr>
            <a:r>
              <a:rPr lang="zh-CN" altLang="en-US" sz="2400" b="1" dirty="0">
                <a:ln>
                  <a:noFill/>
                </a:ln>
                <a:solidFill>
                  <a:srgbClr val="1E0AE8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家装商品修改提报</a:t>
            </a:r>
            <a:endParaRPr lang="zh-CN" sz="2400" b="1" dirty="0">
              <a:ln>
                <a:noFill/>
              </a:ln>
              <a:solidFill>
                <a:srgbClr val="1E0AE8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72" name="图片 8" descr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96000" y="288000"/>
            <a:ext cx="1863432" cy="50400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" name="文本框 7"/>
          <p:cNvSpPr txBox="1"/>
          <p:nvPr/>
        </p:nvSpPr>
        <p:spPr>
          <a:xfrm>
            <a:off x="277495" y="1109345"/>
            <a:ext cx="4068445" cy="5169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wrap="square">
            <a:noAutofit/>
          </a:bodyPr>
          <a:lstStyle/>
          <a:p>
            <a:r>
              <a:rPr lang="zh-CN" altLang="en-US" b="1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国标</a:t>
            </a:r>
            <a:r>
              <a:rPr lang="en-US" altLang="zh-CN" b="1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69</a:t>
            </a:r>
            <a:r>
              <a:rPr lang="zh-CN" altLang="en-US" b="1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码商品表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修改：请发送邮件至：</a:t>
            </a:r>
            <a:r>
              <a:rPr lang="en-US" altLang="zh-CN" b="0" i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jiannongyl@163.com</a:t>
            </a:r>
            <a:endParaRPr lang="zh-CN" altLang="en-US" b="0" i="0" dirty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b="0" i="0" dirty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标题需包含</a:t>
            </a:r>
            <a:r>
              <a:rPr lang="en-US" altLang="zh-CN" b="0" i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以旧换新家装商品修改</a:t>
            </a:r>
            <a:r>
              <a:rPr lang="en-US" altLang="zh-CN" b="0" i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en-US" altLang="zh-CN" b="0" i="0" dirty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0" i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附件携带</a:t>
            </a:r>
            <a:r>
              <a:rPr lang="en-US" altLang="zh-CN" b="0" i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家装信息表导入模板</a:t>
            </a:r>
            <a:r>
              <a:rPr lang="en-US" altLang="zh-CN" b="0" i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.xlsx”</a:t>
            </a:r>
            <a:r>
              <a:rPr lang="zh-CN" altLang="en-US" b="0" i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文件格式的上传文件。</a:t>
            </a:r>
            <a:endParaRPr lang="zh-CN" altLang="en-US" b="0" i="0" dirty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b="0" i="0" dirty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b="0" i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平台定期处理修改信息。</a:t>
            </a:r>
            <a:endParaRPr lang="zh-CN" altLang="en-US" b="0" i="0" dirty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b="0" i="0" dirty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b="0" i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上传的修改文件中，确保文件中的商品条码已经在商品信息管理平台中存在，平台会根据商品条码做对应信息覆盖。若不存在，则剔除当条不处理。</a:t>
            </a:r>
            <a:endParaRPr lang="zh-CN" altLang="en-US" b="0" i="0" dirty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b="0" i="0" dirty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b="0" i="0" dirty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平台每周五到周六处理修改商品</a:t>
            </a:r>
            <a:endParaRPr lang="zh-CN" altLang="en-US" b="0" i="0" dirty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b="0" i="0" dirty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b="0" i="0" dirty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0685" y="2385060"/>
            <a:ext cx="7597140" cy="208788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2540" y="-20955"/>
            <a:ext cx="12194540" cy="6878955"/>
          </a:xfrm>
          <a:prstGeom prst="rect">
            <a:avLst/>
          </a:prstGeom>
          <a:solidFill>
            <a:srgbClr val="2B42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-20955"/>
            <a:ext cx="12192000" cy="6878955"/>
          </a:xfrm>
          <a:prstGeom prst="rect">
            <a:avLst/>
          </a:prstGeom>
        </p:spPr>
      </p:pic>
      <p:sp>
        <p:nvSpPr>
          <p:cNvPr id="11" name="TextBox 48"/>
          <p:cNvSpPr txBox="1"/>
          <p:nvPr/>
        </p:nvSpPr>
        <p:spPr>
          <a:xfrm>
            <a:off x="2404866" y="2514487"/>
            <a:ext cx="7382267" cy="1011111"/>
          </a:xfrm>
          <a:prstGeom prst="rect">
            <a:avLst/>
          </a:prstGeom>
          <a:noFill/>
          <a:effectLst>
            <a:outerShdw blurRad="25400" dist="38100" dir="5400000" algn="t" rotWithShape="0">
              <a:srgbClr val="5F83BF">
                <a:alpha val="20000"/>
              </a:srgb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5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感 谢 您 的 信 任</a:t>
            </a:r>
            <a:endParaRPr lang="zh-CN" altLang="en-US" sz="5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9156" y="4085086"/>
            <a:ext cx="2456534" cy="66421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981325" y="3568700"/>
            <a:ext cx="6217920" cy="76200"/>
            <a:chOff x="4695" y="5620"/>
            <a:chExt cx="9792" cy="120"/>
          </a:xfrm>
        </p:grpSpPr>
        <p:sp>
          <p:nvSpPr>
            <p:cNvPr id="5" name="圆角矩形 4"/>
            <p:cNvSpPr/>
            <p:nvPr/>
          </p:nvSpPr>
          <p:spPr>
            <a:xfrm flipV="1">
              <a:off x="4695" y="5620"/>
              <a:ext cx="2518" cy="120"/>
            </a:xfrm>
            <a:prstGeom prst="roundRect">
              <a:avLst/>
            </a:prstGeom>
            <a:solidFill>
              <a:srgbClr val="152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圆角矩形 5"/>
            <p:cNvSpPr/>
            <p:nvPr/>
          </p:nvSpPr>
          <p:spPr>
            <a:xfrm flipV="1">
              <a:off x="7213" y="5620"/>
              <a:ext cx="2518" cy="120"/>
            </a:xfrm>
            <a:prstGeom prst="roundRect">
              <a:avLst/>
            </a:prstGeom>
            <a:solidFill>
              <a:srgbClr val="657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圆角矩形 7"/>
            <p:cNvSpPr/>
            <p:nvPr/>
          </p:nvSpPr>
          <p:spPr>
            <a:xfrm flipV="1">
              <a:off x="9731" y="5620"/>
              <a:ext cx="4757" cy="120"/>
            </a:xfrm>
            <a:prstGeom prst="roundRect">
              <a:avLst/>
            </a:prstGeom>
            <a:solidFill>
              <a:srgbClr val="D5D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80" name="图层 4.png" descr="图层 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2804" y="4175041"/>
            <a:ext cx="483656" cy="483657"/>
          </a:xfrm>
          <a:prstGeom prst="rect">
            <a:avLst/>
          </a:prstGeom>
          <a:ln w="12700" cap="flat">
            <a:noFill/>
            <a:miter lim="400000"/>
            <a:headEnd/>
            <a:tailEnd/>
          </a:ln>
          <a:effectLst/>
        </p:spPr>
      </p:pic>
    </p:spTree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ebwppDef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​​">
      <a:majorFont>
        <a:latin typeface="等线"/>
        <a:ea typeface="等线"/>
        <a:cs typeface="等线"/>
      </a:majorFont>
      <a:minorFont>
        <a:latin typeface="Helvetica"/>
        <a:ea typeface="Helvetica"/>
        <a:cs typeface="Helvetic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 panose="02010600030101010101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 panose="02010600030101010101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主题​​">
      <a:majorFont>
        <a:latin typeface="等线"/>
        <a:ea typeface="等线"/>
        <a:cs typeface="等线"/>
      </a:majorFont>
      <a:minorFont>
        <a:latin typeface="Helvetica"/>
        <a:ea typeface="Helvetica"/>
        <a:cs typeface="Helvetica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 panose="02010600030101010101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 panose="02010600030101010101" charset="-122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1383</Words>
  <Application>WPS 演示</Application>
  <PresentationFormat>宽屏</PresentationFormat>
  <Paragraphs>86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8" baseType="lpstr">
      <vt:lpstr>Arial</vt:lpstr>
      <vt:lpstr>宋体</vt:lpstr>
      <vt:lpstr>Wingdings</vt:lpstr>
      <vt:lpstr>等线</vt:lpstr>
      <vt:lpstr>等线 Light</vt:lpstr>
      <vt:lpstr>Arial</vt:lpstr>
      <vt:lpstr>Microsoft YaHei UI</vt:lpstr>
      <vt:lpstr>微软雅黑</vt:lpstr>
      <vt:lpstr>Aparajita</vt:lpstr>
      <vt:lpstr>Nirmala UI</vt:lpstr>
      <vt:lpstr>Adobe 黑体 Std R</vt:lpstr>
      <vt:lpstr>PingFang SC</vt:lpstr>
      <vt:lpstr>Segoe Print</vt:lpstr>
      <vt:lpstr>Helvetica</vt:lpstr>
      <vt:lpstr>Arial Unicode MS</vt:lpstr>
      <vt:lpstr>黑体</vt:lpstr>
      <vt:lpstr>Calibri Light</vt:lpstr>
      <vt:lpstr>webwppDefTheme</vt:lpstr>
      <vt:lpstr>Office 主题​​</vt:lpstr>
      <vt:lpstr>PowerPoint 演示文稿</vt:lpstr>
      <vt:lpstr>注册用户并登录</vt:lpstr>
      <vt:lpstr>国标69码商品表（非自编码）- 查询商品信息</vt:lpstr>
      <vt:lpstr>国标69码商品表（非自编码）- 编辑表格添加商品信息</vt:lpstr>
      <vt:lpstr>企业自编码商品表（自编码）- 查询商品信息</vt:lpstr>
      <vt:lpstr>企业自编码商品表（自编码）- 编辑表格添加商品信息</vt:lpstr>
      <vt:lpstr>查看导入结果</vt:lpstr>
      <vt:lpstr>家装商品修改提报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朱先生</dc:creator>
  <cp:lastModifiedBy>诶</cp:lastModifiedBy>
  <cp:revision>138</cp:revision>
  <dcterms:created xsi:type="dcterms:W3CDTF">2025-01-15T08:36:00Z</dcterms:created>
  <dcterms:modified xsi:type="dcterms:W3CDTF">2025-03-24T16:46:06Z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42BBA3E35CB545F69B15C99753ECC1D6_12</vt:lpwstr>
  </property>
  <property fmtid="{D5CDD505-2E9C-101B-9397-08002B2CF9AE}" pid="3" name="KSOProductBuildVer">
    <vt:lpwstr>2052-12.1.0.20305</vt:lpwstr>
  </property>
</Properties>
</file>